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Arimo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HK Grotesk Bold" panose="020B0604020202020204" charset="-18"/>
      <p:regular r:id="rId42"/>
    </p:embeddedFont>
    <p:embeddedFont>
      <p:font typeface="HK Grotesk Light" panose="020B0604020202020204" charset="-18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14912">
            <a:off x="-1823167" y="2114858"/>
            <a:ext cx="23231201" cy="74780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30652" y="7061766"/>
            <a:ext cx="1928648" cy="2076724"/>
            <a:chOff x="0" y="0"/>
            <a:chExt cx="2571531" cy="2768965"/>
          </a:xfrm>
        </p:grpSpPr>
        <p:sp>
          <p:nvSpPr>
            <p:cNvPr id="4" name="AutoShape 4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2571531" cy="45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7658" y="5143500"/>
            <a:ext cx="2308976" cy="207519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33516" y="915474"/>
            <a:ext cx="12250248" cy="3959550"/>
            <a:chOff x="0" y="0"/>
            <a:chExt cx="16333664" cy="5279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28600"/>
              <a:ext cx="16333664" cy="4339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128"/>
                </a:lnSpc>
              </a:pPr>
              <a:r>
                <a:rPr lang="en-US" sz="9377" spc="-281">
                  <a:solidFill>
                    <a:srgbClr val="57FFDC"/>
                  </a:solidFill>
                  <a:latin typeface="HK Grotesk Bold"/>
                </a:rPr>
                <a:t>Deployment aplikacji na serwer zdalny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80833"/>
              <a:ext cx="9160942" cy="59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9"/>
                </a:lnSpc>
              </a:pPr>
              <a:r>
                <a:rPr lang="en-US" sz="3125">
                  <a:solidFill>
                    <a:srgbClr val="57FFDC"/>
                  </a:solidFill>
                  <a:latin typeface="HK Grotesk Light"/>
                </a:rPr>
                <a:t>28 DZIEŃ REACT'A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40096" y="-3986411"/>
            <a:ext cx="19036434" cy="64378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40037" y="6598311"/>
            <a:ext cx="10665349" cy="245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W książce proponują zrobić to za pomocą programu jq (lekki program do edytowania JSON'a z wiersza poleceń).</a:t>
            </a: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Jeśli mamy zainstalowany, wpisujemy</a:t>
            </a: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0037" y="8322835"/>
            <a:ext cx="7054765" cy="14567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87988" y="2866713"/>
            <a:ext cx="8327934" cy="31270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56429" y="2838138"/>
            <a:ext cx="7331559" cy="278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7"/>
              </a:lnSpc>
            </a:pPr>
            <a:r>
              <a:rPr lang="en-US" sz="2843" spc="-56">
                <a:solidFill>
                  <a:srgbClr val="FFFFFF"/>
                </a:solidFill>
                <a:latin typeface="HK Grotesk Light"/>
              </a:rPr>
              <a:t>Github pages nie obsługuje bezpośrednio z głównego katalogu, więc musimy dodać konfigurację do </a:t>
            </a:r>
          </a:p>
          <a:p>
            <a:pPr>
              <a:lnSpc>
                <a:spcPts val="3697"/>
              </a:lnSpc>
            </a:pPr>
            <a:endParaRPr lang="en-US" sz="2843" spc="-56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697"/>
              </a:lnSpc>
            </a:pPr>
            <a:r>
              <a:rPr lang="en-US" sz="2843" spc="-56">
                <a:solidFill>
                  <a:srgbClr val="FFFFFF"/>
                </a:solidFill>
                <a:latin typeface="HK Grotesk Light"/>
              </a:rPr>
              <a:t>Dodajemy klucz hompage z url naszego gita</a:t>
            </a:r>
          </a:p>
          <a:p>
            <a:pPr>
              <a:lnSpc>
                <a:spcPts val="3697"/>
              </a:lnSpc>
            </a:pPr>
            <a:endParaRPr lang="en-US" sz="2843" spc="-56">
              <a:solidFill>
                <a:srgbClr val="FFFFFF"/>
              </a:solidFill>
              <a:latin typeface="HK Grotesk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950821" y="7948349"/>
            <a:ext cx="616957" cy="2079576"/>
            <a:chOff x="0" y="0"/>
            <a:chExt cx="822610" cy="2772768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52935" y="3786020"/>
            <a:ext cx="1983907" cy="4578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6790" y="6636411"/>
            <a:ext cx="2656145" cy="146087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401195" y="891906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436445">
            <a:off x="3821047" y="208766"/>
            <a:ext cx="21356206" cy="68744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06604" y="2828710"/>
            <a:ext cx="10039765" cy="494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7"/>
              </a:lnSpc>
            </a:pPr>
            <a:r>
              <a:rPr lang="en-US" sz="3813" spc="-76">
                <a:solidFill>
                  <a:srgbClr val="FFFFFF"/>
                </a:solidFill>
                <a:latin typeface="HK Grotesk Light"/>
              </a:rPr>
              <a:t>Po wniesieniu zmiany do pliku musimy zrobić nowego build'a i push'nąć zmiany na githuba z katalogu build</a:t>
            </a:r>
          </a:p>
          <a:p>
            <a:pPr>
              <a:lnSpc>
                <a:spcPts val="4957"/>
              </a:lnSpc>
            </a:pPr>
            <a:endParaRPr lang="en-US" sz="3813" spc="-76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4957"/>
              </a:lnSpc>
            </a:pPr>
            <a:endParaRPr lang="en-US" sz="3813" spc="-76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4957"/>
              </a:lnSpc>
            </a:pPr>
            <a:endParaRPr lang="en-US" sz="3813" spc="-76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4957"/>
              </a:lnSpc>
            </a:pPr>
            <a:r>
              <a:rPr lang="en-US" sz="1644" spc="-32">
                <a:solidFill>
                  <a:srgbClr val="FFFFFF"/>
                </a:solidFill>
                <a:latin typeface="Arimo"/>
              </a:rPr>
              <a:t>Strona powinna już być dostępna</a:t>
            </a:r>
          </a:p>
          <a:p>
            <a:pPr>
              <a:lnSpc>
                <a:spcPts val="4957"/>
              </a:lnSpc>
            </a:pPr>
            <a:r>
              <a:rPr lang="en-US" sz="1644" spc="-32">
                <a:solidFill>
                  <a:srgbClr val="FFFFFF"/>
                </a:solidFill>
                <a:latin typeface="Arimo"/>
              </a:rPr>
              <a:t>na github pages.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11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06604" y="4865454"/>
            <a:ext cx="4790485" cy="73699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91906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929036">
            <a:off x="-3505697" y="-3218944"/>
            <a:ext cx="19036434" cy="64378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1269" y="505627"/>
            <a:ext cx="8893593" cy="8051596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43753" t="-4" r="-43731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55953">
            <a:off x="6010639" y="4818165"/>
            <a:ext cx="14698520" cy="47313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6" name="AutoShape 6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12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71310" y="6065599"/>
            <a:ext cx="4230854" cy="7932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171310" y="700804"/>
            <a:ext cx="6581523" cy="5118929"/>
            <a:chOff x="0" y="0"/>
            <a:chExt cx="8775364" cy="68252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8775364" cy="1546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HK Grotesk Bold"/>
                </a:rPr>
                <a:t>Heroku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85784"/>
              <a:ext cx="8775364" cy="4539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Usługa hostingowa, która pozwala nam hostować zarówno statyczne, jak i niestatyczne strony internetowe.</a:t>
              </a:r>
            </a:p>
            <a:p>
              <a:pPr>
                <a:lnSpc>
                  <a:spcPts val="3899"/>
                </a:lnSpc>
              </a:pPr>
              <a:endParaRPr lang="en-US" sz="2999" spc="-59">
                <a:solidFill>
                  <a:srgbClr val="FFFFFF"/>
                </a:solidFill>
                <a:latin typeface="HK Grotesk Light"/>
              </a:endParaRPr>
            </a:p>
            <a:p>
              <a:pPr>
                <a:lnSpc>
                  <a:spcPts val="3899"/>
                </a:lnSpc>
              </a:pPr>
              <a:endParaRPr lang="en-US" sz="2999" spc="-59">
                <a:solidFill>
                  <a:srgbClr val="FFFFFF"/>
                </a:solidFill>
                <a:latin typeface="HK Grotesk Light"/>
              </a:endParaRPr>
            </a:p>
            <a:p>
              <a:pPr>
                <a:lnSpc>
                  <a:spcPts val="3899"/>
                </a:lnSpc>
              </a:pPr>
              <a:endParaRPr lang="en-US" sz="2999" spc="-59">
                <a:solidFill>
                  <a:srgbClr val="FFFFFF"/>
                </a:solidFill>
                <a:latin typeface="HK Grotesk Light"/>
              </a:endParaRPr>
            </a:p>
            <a:p>
              <a:pPr>
                <a:lnSpc>
                  <a:spcPts val="3900"/>
                </a:lnSpc>
              </a:pPr>
              <a:r>
                <a:rPr lang="en-US" sz="2999" spc="-59">
                  <a:solidFill>
                    <a:srgbClr val="FFFFFF"/>
                  </a:solidFill>
                  <a:latin typeface="HK Grotesk Light"/>
                </a:rPr>
                <a:t>Instalujemy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91906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57431">
            <a:off x="4205359" y="3961487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4712" y="1629545"/>
            <a:ext cx="9463843" cy="634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Przechodzimy w terminalu do folderu z projektem i logujemy się do Heroku z terminala</a:t>
            </a: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Powinno też przekierować na stronę internetową do zalogowania się/stworzenia konta.</a:t>
            </a: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Tworzymy nową aplikację na Heroku poprzez</a:t>
            </a:r>
          </a:p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heroku create apps-name</a:t>
            </a: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13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6501" y="2612601"/>
            <a:ext cx="2585276" cy="6686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4712" y="6546895"/>
            <a:ext cx="3224199" cy="59937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98767" y="891906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57431">
            <a:off x="4782080" y="668052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25214" y="1604485"/>
            <a:ext cx="11692927" cy="69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Arimo"/>
              </a:rPr>
              <a:t>Musimy pokazać Heroku, że mamy pakiet statyczny (static-file buildpack) do plików statycznych, aby mógł obsługiwać naszą aplikację jako plik statyczny. Instalujemy plugin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Arimo"/>
              </a:rPr>
              <a:t>Możemy teraz dodać pakiet statyczny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Arimo"/>
              </a:rPr>
              <a:t>Po jakiejkolwiek zmianie konfiguracji - musimy wygereować wymagany plik static.json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Arimo"/>
              </a:rPr>
              <a:t>Dopiero możemy wrzucić aplikację na heroku użytwając gita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Arim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441160" y="1028700"/>
            <a:ext cx="616957" cy="2079576"/>
            <a:chOff x="0" y="0"/>
            <a:chExt cx="822610" cy="2772768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14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58171" y="3178777"/>
            <a:ext cx="5927513" cy="7092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8171" y="4675708"/>
            <a:ext cx="9172032" cy="8881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25214" y="6743412"/>
            <a:ext cx="3164936" cy="7572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389" r="389"/>
          <a:stretch>
            <a:fillRect/>
          </a:stretch>
        </p:blipFill>
        <p:spPr>
          <a:xfrm>
            <a:off x="2025214" y="8216592"/>
            <a:ext cx="6195787" cy="12423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615789" y="104775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2355953">
            <a:off x="-5201903" y="-1981785"/>
            <a:ext cx="14698520" cy="47313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14912">
            <a:off x="-1823167" y="2114858"/>
            <a:ext cx="23231201" cy="74780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30652" y="7061766"/>
            <a:ext cx="1928648" cy="2079576"/>
            <a:chOff x="0" y="0"/>
            <a:chExt cx="2571531" cy="2772768"/>
          </a:xfrm>
        </p:grpSpPr>
        <p:sp>
          <p:nvSpPr>
            <p:cNvPr id="4" name="AutoShape 4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2571531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15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6041" y="5143500"/>
            <a:ext cx="1919411" cy="172507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33516" y="915474"/>
            <a:ext cx="12250248" cy="3959550"/>
            <a:chOff x="0" y="0"/>
            <a:chExt cx="16333664" cy="5279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28600"/>
              <a:ext cx="16333664" cy="4339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128"/>
                </a:lnSpc>
              </a:pPr>
              <a:r>
                <a:rPr lang="en-US" sz="9377" spc="-281">
                  <a:solidFill>
                    <a:srgbClr val="57FFDC"/>
                  </a:solidFill>
                  <a:latin typeface="HK Grotesk Bold"/>
                </a:rPr>
                <a:t>Continuous Integration Ciągła integracja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80833"/>
              <a:ext cx="9160942" cy="59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9"/>
                </a:lnSpc>
              </a:pPr>
              <a:r>
                <a:rPr lang="en-US" sz="3125">
                  <a:solidFill>
                    <a:srgbClr val="57FFDC"/>
                  </a:solidFill>
                  <a:latin typeface="HK Grotesk Light"/>
                </a:rPr>
                <a:t>29 DZIEŃ REACT'A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837986">
            <a:off x="5583003" y="2469537"/>
            <a:ext cx="18528255" cy="56429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6054" y="7733755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16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9947" y="1158834"/>
            <a:ext cx="9579585" cy="1862968"/>
            <a:chOff x="0" y="0"/>
            <a:chExt cx="12772780" cy="2483957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12772780" cy="1470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12"/>
                </a:lnSpc>
              </a:pPr>
              <a:r>
                <a:rPr lang="en-US" sz="7579" spc="-227">
                  <a:solidFill>
                    <a:srgbClr val="FFFFFF"/>
                  </a:solidFill>
                  <a:latin typeface="HK Grotesk Bold"/>
                </a:rPr>
                <a:t>Continuous Integration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68254"/>
              <a:ext cx="10899172" cy="7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011" y="2918883"/>
            <a:ext cx="7993458" cy="6182419"/>
            <a:chOff x="0" y="0"/>
            <a:chExt cx="10657944" cy="824322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0657944" cy="63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r>
                <a:rPr lang="en-US" sz="3010">
                  <a:solidFill>
                    <a:srgbClr val="57FFDC"/>
                  </a:solidFill>
                  <a:latin typeface="HK Grotesk Bold Bold"/>
                </a:rPr>
                <a:t>CIĄGŁA INTEGRACJA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04334"/>
              <a:ext cx="10657944" cy="4572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r>
                <a:rPr lang="en-US" sz="3010" spc="-60">
                  <a:solidFill>
                    <a:srgbClr val="FFFFFF"/>
                  </a:solidFill>
                  <a:latin typeface="HK Grotesk Light"/>
                </a:rPr>
                <a:t>Praktyka stosowana w trakcie rozwoju oprogramowania, polegająca na częstym, regularnym włączaniu (integracji) bieżących zmian w kodzie do głównego repozytorium i każdorazowej weryfikacji zmian, poprzez zbudowanie projektu (jeśli jest taka potrzeba) oraz wykonanie testów jednostkowych.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497203"/>
              <a:ext cx="10657944" cy="63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609155"/>
              <a:ext cx="10657944" cy="63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962140" y="2285470"/>
            <a:ext cx="8046469" cy="6815833"/>
            <a:chOff x="0" y="0"/>
            <a:chExt cx="2374900" cy="2011680"/>
          </a:xfrm>
        </p:grpSpPr>
        <p:sp>
          <p:nvSpPr>
            <p:cNvPr id="15" name="Freeform 15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25193" t="-63" r="-25109" b="25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-1750946" y="8446593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57431">
            <a:off x="5357591" y="4015338"/>
            <a:ext cx="17016201" cy="61801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17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5354" y="1028700"/>
            <a:ext cx="1770940" cy="1770940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5354" y="3181587"/>
            <a:ext cx="1770940" cy="1770940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35354" y="5334473"/>
            <a:ext cx="1770940" cy="1770940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35354" y="7487360"/>
            <a:ext cx="1770940" cy="1770940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11" y="1075757"/>
            <a:ext cx="1676826" cy="167682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5354" y="3191807"/>
            <a:ext cx="1750499" cy="175049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7663" y="7549669"/>
            <a:ext cx="1646322" cy="164632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6087" y="5785206"/>
            <a:ext cx="869475" cy="86947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44000" y="1670820"/>
            <a:ext cx="7569373" cy="239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661" spc="-73">
                <a:solidFill>
                  <a:srgbClr val="FFFFFF"/>
                </a:solidFill>
                <a:latin typeface="HK Grotesk Light"/>
              </a:rPr>
              <a:t>Po wrzuceniu aplikacji na zdalny serwer, chcemy być pewni, że będzie działać poprawnie - dlatego</a:t>
            </a:r>
          </a:p>
          <a:p>
            <a:pPr>
              <a:lnSpc>
                <a:spcPts val="4760"/>
              </a:lnSpc>
            </a:pPr>
            <a:endParaRPr lang="en-US" sz="3661" spc="-73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42923" y="141204"/>
            <a:ext cx="11483318" cy="11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10"/>
              </a:lnSpc>
            </a:pPr>
            <a:r>
              <a:rPr lang="en-US" sz="7937" spc="-238">
                <a:solidFill>
                  <a:srgbClr val="FFFFFF"/>
                </a:solidFill>
                <a:latin typeface="HK Grotesk Bold"/>
              </a:rPr>
              <a:t>Testing then deployment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9608511">
            <a:off x="9412464" y="4199529"/>
            <a:ext cx="3320255" cy="81497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457926" y="1649828"/>
            <a:ext cx="3857572" cy="49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Stworzymy test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57926" y="3312132"/>
            <a:ext cx="4809834" cy="147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Dodamy aplikację na continuous integration server, który uruchomi nasz test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7926" y="5710310"/>
            <a:ext cx="3857572" cy="98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Dopiero po pozytywnym przejściu testu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7926" y="7863197"/>
            <a:ext cx="3857572" cy="98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Wrzuci aplikację na chmurę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08343" y="7896695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12132">
            <a:off x="-3142701" y="-1353039"/>
            <a:ext cx="13250965" cy="403571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693216" y="1744604"/>
            <a:ext cx="101284" cy="7108187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5" name="TextBox 5"/>
          <p:cNvSpPr txBox="1"/>
          <p:nvPr/>
        </p:nvSpPr>
        <p:spPr>
          <a:xfrm>
            <a:off x="2504283" y="2413877"/>
            <a:ext cx="6639717" cy="235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6"/>
              </a:lnSpc>
            </a:pPr>
            <a:r>
              <a:rPr lang="en-US" sz="5546" spc="-166">
                <a:solidFill>
                  <a:srgbClr val="FFFFFF"/>
                </a:solidFill>
                <a:latin typeface="HK Grotesk Bold"/>
              </a:rPr>
              <a:t>Jedne z popularnych stron, zapewniających taką usługę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632448" y="2096959"/>
            <a:ext cx="7582394" cy="1016469"/>
            <a:chOff x="0" y="0"/>
            <a:chExt cx="10109859" cy="135529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0109859" cy="592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802">
                  <a:solidFill>
                    <a:srgbClr val="57FFDC"/>
                  </a:solidFill>
                  <a:latin typeface="HK Grotesk Bold"/>
                </a:rPr>
                <a:t>TRAVIS-CI.ORG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2973"/>
              <a:ext cx="10109859" cy="56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32448" y="3663447"/>
            <a:ext cx="7582394" cy="1016469"/>
            <a:chOff x="0" y="0"/>
            <a:chExt cx="10109859" cy="135529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0109859" cy="592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802">
                  <a:solidFill>
                    <a:srgbClr val="57FFDC"/>
                  </a:solidFill>
                  <a:latin typeface="HK Grotesk Bold"/>
                </a:rPr>
                <a:t>CIRCLECI.COM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92973"/>
              <a:ext cx="10109859" cy="56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32448" y="5243571"/>
            <a:ext cx="7582394" cy="1016469"/>
            <a:chOff x="0" y="0"/>
            <a:chExt cx="10109859" cy="135529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10109859" cy="592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802">
                  <a:solidFill>
                    <a:srgbClr val="57FFDC"/>
                  </a:solidFill>
                  <a:latin typeface="HK Grotesk Bold"/>
                </a:rPr>
                <a:t>CODESHIP.COM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2973"/>
              <a:ext cx="10109859" cy="56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32448" y="6740676"/>
            <a:ext cx="7582394" cy="1016469"/>
            <a:chOff x="0" y="0"/>
            <a:chExt cx="10109859" cy="135529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10109859" cy="592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802">
                  <a:solidFill>
                    <a:srgbClr val="57FFDC"/>
                  </a:solidFill>
                  <a:latin typeface="HK Grotesk Bold"/>
                </a:rPr>
                <a:t>WWW.JENKINS.IO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92973"/>
              <a:ext cx="10109859" cy="56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32448" y="8064968"/>
            <a:ext cx="7582394" cy="1016469"/>
            <a:chOff x="0" y="0"/>
            <a:chExt cx="10109859" cy="135529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10109859" cy="592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3"/>
                </a:lnSpc>
              </a:pPr>
              <a:r>
                <a:rPr lang="en-US" sz="2802">
                  <a:solidFill>
                    <a:srgbClr val="57FFDC"/>
                  </a:solidFill>
                  <a:latin typeface="HK Grotesk Bold"/>
                </a:rPr>
                <a:t>AWS.AMAZON.COM/EC2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92973"/>
              <a:ext cx="10109859" cy="56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4960" y="8921341"/>
            <a:ext cx="616957" cy="34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18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544873" y="2096959"/>
            <a:ext cx="345627" cy="345627"/>
            <a:chOff x="6705600" y="1371600"/>
            <a:chExt cx="10972800" cy="10972800"/>
          </a:xfrm>
        </p:grpSpPr>
        <p:sp>
          <p:nvSpPr>
            <p:cNvPr id="23" name="Freeform 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562244" y="3663447"/>
            <a:ext cx="345627" cy="345627"/>
            <a:chOff x="6705600" y="1371600"/>
            <a:chExt cx="10972800" cy="10972800"/>
          </a:xfrm>
        </p:grpSpPr>
        <p:sp>
          <p:nvSpPr>
            <p:cNvPr id="25" name="Freeform 2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562244" y="5243571"/>
            <a:ext cx="345627" cy="345627"/>
            <a:chOff x="6705600" y="1371600"/>
            <a:chExt cx="10972800" cy="10972800"/>
          </a:xfrm>
        </p:grpSpPr>
        <p:sp>
          <p:nvSpPr>
            <p:cNvPr id="27" name="Freeform 2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562244" y="6740676"/>
            <a:ext cx="345627" cy="345627"/>
            <a:chOff x="6705600" y="1371600"/>
            <a:chExt cx="10972800" cy="10972800"/>
          </a:xfrm>
        </p:grpSpPr>
        <p:sp>
          <p:nvSpPr>
            <p:cNvPr id="29" name="Freeform 2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562244" y="8064968"/>
            <a:ext cx="345627" cy="345627"/>
            <a:chOff x="6705600" y="1371600"/>
            <a:chExt cx="10972800" cy="10972800"/>
          </a:xfrm>
        </p:grpSpPr>
        <p:sp>
          <p:nvSpPr>
            <p:cNvPr id="31" name="Freeform 3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2504283" y="5919786"/>
            <a:ext cx="5106202" cy="46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r>
              <a:rPr lang="en-US" sz="2921" spc="-58">
                <a:solidFill>
                  <a:srgbClr val="FFFFFF"/>
                </a:solidFill>
                <a:latin typeface="HK Grotesk Light"/>
              </a:rPr>
              <a:t>Skupimy się na travis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-206207" y="8528639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43136">
            <a:off x="9827769" y="1858430"/>
            <a:ext cx="18528255" cy="56429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3" name="AutoShape 3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19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28862">
            <a:off x="4205060" y="3556466"/>
            <a:ext cx="16870268" cy="51380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62017" y="5479649"/>
            <a:ext cx="4366093" cy="9491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62017" y="4027561"/>
            <a:ext cx="8442841" cy="125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539" spc="-50">
                <a:solidFill>
                  <a:srgbClr val="FFFFFF"/>
                </a:solidFill>
                <a:latin typeface="HK Grotesk Light"/>
              </a:rPr>
              <a:t>Utwórzmy skrypt, który najpierw wykonuje proces wdrażania.</a:t>
            </a:r>
          </a:p>
          <a:p>
            <a:pPr>
              <a:lnSpc>
                <a:spcPts val="3301"/>
              </a:lnSpc>
            </a:pPr>
            <a:r>
              <a:rPr lang="en-US" sz="2539" spc="-50">
                <a:solidFill>
                  <a:srgbClr val="FFFFFF"/>
                </a:solidFill>
                <a:latin typeface="HK Grotesk Light"/>
              </a:rPr>
              <a:t>Skorzystajmy z poprzedniego przykładu - surge.sh</a:t>
            </a:r>
          </a:p>
          <a:p>
            <a:pPr>
              <a:lnSpc>
                <a:spcPts val="3301"/>
              </a:lnSpc>
            </a:pPr>
            <a:r>
              <a:rPr lang="en-US" sz="2539" spc="-50">
                <a:solidFill>
                  <a:srgbClr val="FFFFFF"/>
                </a:solidFill>
                <a:latin typeface="HK Grotesk Light"/>
              </a:rPr>
              <a:t>Dodajemy skrypt o nazwie    deploy.sh   w katalogu scripts/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78980" y="4915858"/>
            <a:ext cx="1655576" cy="45528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62017" y="990600"/>
            <a:ext cx="6628517" cy="69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7"/>
              </a:lnSpc>
            </a:pPr>
            <a:r>
              <a:rPr lang="en-US" sz="4351">
                <a:solidFill>
                  <a:srgbClr val="57FFDC"/>
                </a:solidFill>
                <a:latin typeface="HK Grotesk Bold"/>
              </a:rPr>
              <a:t>KONCEPT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2017" y="1881584"/>
            <a:ext cx="8889501" cy="129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3"/>
              </a:lnSpc>
            </a:pPr>
            <a:r>
              <a:rPr lang="en-US" sz="2633" spc="-52">
                <a:solidFill>
                  <a:srgbClr val="FFFFFF"/>
                </a:solidFill>
                <a:latin typeface="HK Grotesk Light"/>
              </a:rPr>
              <a:t>Bez angażowania dodatkowych serwisów, które zapewniają z reguły płatne strony, możemy napisać skrypt, aby który wykona nasze testy przed wdrożeniem.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1740" r="1740"/>
          <a:stretch>
            <a:fillRect/>
          </a:stretch>
        </p:blipFill>
        <p:spPr>
          <a:xfrm>
            <a:off x="8884606" y="4877411"/>
            <a:ext cx="1620252" cy="4937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2017" y="7713100"/>
            <a:ext cx="7078549" cy="85369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62017" y="7048311"/>
            <a:ext cx="8889501" cy="43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3"/>
              </a:lnSpc>
            </a:pPr>
            <a:r>
              <a:rPr lang="en-US" sz="2633" spc="-52">
                <a:solidFill>
                  <a:srgbClr val="FFFFFF"/>
                </a:solidFill>
                <a:latin typeface="HK Grotesk Light"/>
              </a:rPr>
              <a:t>Dodajemy skrypt wdrażania surge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6971" y="7896695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401603">
            <a:off x="5328173" y="-816435"/>
            <a:ext cx="18528255" cy="564297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027458" y="1821654"/>
            <a:ext cx="6231842" cy="6247404"/>
            <a:chOff x="0" y="0"/>
            <a:chExt cx="5594350" cy="5608320"/>
          </a:xfrm>
        </p:grpSpPr>
        <p:sp>
          <p:nvSpPr>
            <p:cNvPr id="4" name="Freeform 4"/>
            <p:cNvSpPr/>
            <p:nvPr/>
          </p:nvSpPr>
          <p:spPr>
            <a:xfrm>
              <a:off x="-80010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3"/>
              <a:stretch>
                <a:fillRect l="-111" t="8" r="-134" b="-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82548" y="1073566"/>
            <a:ext cx="7688475" cy="1862968"/>
            <a:chOff x="0" y="0"/>
            <a:chExt cx="10251300" cy="2483957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0251300" cy="1470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12"/>
                </a:lnSpc>
              </a:pPr>
              <a:r>
                <a:rPr lang="en-US" sz="7579" spc="-227">
                  <a:solidFill>
                    <a:srgbClr val="FFFFFF"/>
                  </a:solidFill>
                  <a:latin typeface="HK Grotesk Bold"/>
                </a:rPr>
                <a:t>Deployment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68254"/>
              <a:ext cx="8747562" cy="7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72476" y="2936534"/>
            <a:ext cx="7148494" cy="7167139"/>
            <a:chOff x="0" y="0"/>
            <a:chExt cx="9531325" cy="955618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9531325" cy="63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r>
                <a:rPr lang="en-US" sz="3010">
                  <a:solidFill>
                    <a:srgbClr val="57FFDC"/>
                  </a:solidFill>
                  <a:latin typeface="HK Grotesk Bold Bold"/>
                </a:rPr>
                <a:t>WDRAŻANIE APLIKACJI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04334"/>
              <a:ext cx="9531325" cy="5885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r>
                <a:rPr lang="en-US" sz="3010" spc="-60">
                  <a:solidFill>
                    <a:srgbClr val="FFFFFF"/>
                  </a:solidFill>
                  <a:latin typeface="HK Grotesk Light"/>
                </a:rPr>
                <a:t>Deployment (wdrażanie) aplikacji oznacza tyle, że wszystkie żądania (requesty) przeglądarki użytkownika muszą być dostępne dla przeglądarki - wszystkie pliki javascript, wszelkie niestandardowe czcionki, obrazy, arkusze stylów itp., których używamy w naszej aplikacji, muszą być dostępne na publicznie dostępnym serwerze, aby aplikacja poprawnie (o ile w ogóle) działała.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10163"/>
              <a:ext cx="9531325" cy="63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22115"/>
              <a:ext cx="9531325" cy="63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4960" y="7183858"/>
            <a:ext cx="616957" cy="2076724"/>
            <a:chOff x="0" y="0"/>
            <a:chExt cx="822610" cy="2768965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310295"/>
              <a:ext cx="822610" cy="45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079154" y="9097064"/>
            <a:ext cx="533400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634109">
            <a:off x="-11793262" y="-1772606"/>
            <a:ext cx="21134607" cy="714746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943694">
            <a:off x="13182023" y="-2739064"/>
            <a:ext cx="7855642" cy="6862208"/>
            <a:chOff x="0" y="0"/>
            <a:chExt cx="5975350" cy="5219700"/>
          </a:xfrm>
        </p:grpSpPr>
        <p:sp>
          <p:nvSpPr>
            <p:cNvPr id="4" name="Freeform 4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3"/>
              <a:stretch>
                <a:fillRect l="-49479" t="-3977" r="-2698" b="-12088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816953">
            <a:off x="1550171" y="9349048"/>
            <a:ext cx="19036434" cy="643788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492887" y="6610101"/>
            <a:ext cx="616957" cy="2079576"/>
            <a:chOff x="0" y="0"/>
            <a:chExt cx="822610" cy="2772768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20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24445" y="3485155"/>
            <a:ext cx="7838335" cy="34818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0021" y="7454223"/>
            <a:ext cx="9540485" cy="43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en-US" sz="2719" spc="-54">
                <a:solidFill>
                  <a:srgbClr val="FFFFFF"/>
                </a:solidFill>
                <a:latin typeface="HK Grotesk Light"/>
              </a:rPr>
              <a:t>Tworzymy plik scripts/release.js - z poziomu głównego katalogu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24445" y="7986786"/>
            <a:ext cx="4705819" cy="70003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464144" y="7222802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9675" y="2983602"/>
            <a:ext cx="10074458" cy="38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2"/>
              </a:lnSpc>
            </a:pPr>
            <a:r>
              <a:rPr lang="en-US" sz="2455" spc="-49">
                <a:solidFill>
                  <a:srgbClr val="FFFFFF"/>
                </a:solidFill>
                <a:latin typeface="HK Grotesk Light"/>
              </a:rPr>
              <a:t>Dodajemy skrypt release - aby się wykonał dodajemy go do package.json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286404">
            <a:off x="5313531" y="4395377"/>
            <a:ext cx="21356206" cy="6874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138592" y="7832610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305025"/>
            <a:ext cx="8602714" cy="6292271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09619" y="938728"/>
            <a:ext cx="638161" cy="638161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028070" y="938728"/>
            <a:ext cx="621969" cy="621969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54352" y="964063"/>
            <a:ext cx="571299" cy="571299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83699" y="2617999"/>
            <a:ext cx="15922121" cy="98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W pliku node ustawiamy, aby NODE_ENV był testowany -&gt; </a:t>
            </a: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48760" y="3831255"/>
            <a:ext cx="4875069" cy="323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7"/>
              </a:lnSpc>
            </a:pPr>
            <a:r>
              <a:rPr lang="en-US" sz="3297" spc="-65">
                <a:solidFill>
                  <a:srgbClr val="FFFFFF"/>
                </a:solidFill>
                <a:latin typeface="HK Grotesk Light"/>
              </a:rPr>
              <a:t>Dodamy również skrypt do uruchomienia komendy z wiersza poleceń z node script i zapisania wszystkich danych wyjściowych w tablicy.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66768" y="2656099"/>
            <a:ext cx="5779498" cy="64892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6428" y="1014224"/>
            <a:ext cx="244543" cy="45438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50802" y="1030814"/>
            <a:ext cx="376506" cy="43779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4060" y="1045564"/>
            <a:ext cx="331883" cy="39170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319993"/>
            <a:ext cx="14596095" cy="49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Wewenątrz pliku będziemy uruchamiać kilka skryptów wiersza polecenia: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5658" y="1000125"/>
            <a:ext cx="1181153" cy="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3038" spc="-60">
                <a:solidFill>
                  <a:srgbClr val="FFFFFF"/>
                </a:solidFill>
                <a:latin typeface="HK Grotesk Light"/>
              </a:rPr>
              <a:t>Build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44335" y="1000125"/>
            <a:ext cx="3112500" cy="4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3038" spc="-60">
                <a:solidFill>
                  <a:srgbClr val="FFFFFF"/>
                </a:solidFill>
                <a:latin typeface="HK Grotesk Light"/>
              </a:rPr>
              <a:t>Odpalenia testów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48204" y="1000125"/>
            <a:ext cx="8879716" cy="97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3038" spc="-60">
                <a:solidFill>
                  <a:srgbClr val="FFFFFF"/>
                </a:solidFill>
                <a:latin typeface="HK Grotesk Light"/>
              </a:rPr>
              <a:t>Finalnie wdrożenia aplikacji,</a:t>
            </a:r>
          </a:p>
          <a:p>
            <a:pPr>
              <a:lnSpc>
                <a:spcPts val="3949"/>
              </a:lnSpc>
            </a:pPr>
            <a:r>
              <a:rPr lang="en-US" sz="3038" spc="-60">
                <a:solidFill>
                  <a:srgbClr val="FFFFFF"/>
                </a:solidFill>
                <a:latin typeface="HK Grotesk Light"/>
              </a:rPr>
              <a:t> jeśli testy będą pozytywne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57870" y="485052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436546">
            <a:off x="3247472" y="629220"/>
            <a:ext cx="23231201" cy="74780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30652" y="7061766"/>
            <a:ext cx="1928648" cy="2079576"/>
            <a:chOff x="0" y="0"/>
            <a:chExt cx="2571531" cy="2772768"/>
          </a:xfrm>
        </p:grpSpPr>
        <p:sp>
          <p:nvSpPr>
            <p:cNvPr id="4" name="AutoShape 4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2571531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3205" y="428776"/>
            <a:ext cx="14706255" cy="562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Po wywołaniu - funkcja runCmd() zwróci promise'a, który zostanie rozwiazany, gdy zakończy się pomyślnie lub odrzuci w przypadku błędu.</a:t>
            </a:r>
          </a:p>
          <a:p>
            <a:pPr>
              <a:lnSpc>
                <a:spcPts val="4500"/>
              </a:lnSpc>
            </a:pPr>
            <a:endParaRPr lang="en-US" sz="3461" spc="-69">
              <a:solidFill>
                <a:srgbClr val="FFFFFF"/>
              </a:solidFill>
              <a:latin typeface="HK Grotesk Light"/>
            </a:endParaRPr>
          </a:p>
          <a:p>
            <a:pPr algn="ctr"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Nasz skrypt będzie teraz wykonywał następujące zadania:</a:t>
            </a:r>
          </a:p>
          <a:p>
            <a:pPr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build</a:t>
            </a:r>
          </a:p>
          <a:p>
            <a:pPr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testowanie</a:t>
            </a:r>
          </a:p>
          <a:p>
            <a:pPr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deploy</a:t>
            </a:r>
          </a:p>
          <a:p>
            <a:pPr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zraportowanie ewentualnych błędów</a:t>
            </a:r>
          </a:p>
          <a:p>
            <a:pPr>
              <a:lnSpc>
                <a:spcPts val="4500"/>
              </a:lnSpc>
            </a:pPr>
            <a:endParaRPr lang="en-US" sz="3461" spc="-6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4500"/>
              </a:lnSpc>
            </a:pPr>
            <a:r>
              <a:rPr lang="en-US" sz="3461" spc="-69">
                <a:solidFill>
                  <a:srgbClr val="FFFFFF"/>
                </a:solidFill>
                <a:latin typeface="HK Grotesk Light"/>
              </a:rPr>
              <a:t>Możemy wyobrazić sobie tego pipeline'a, jako: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4342" y="6192274"/>
            <a:ext cx="4180851" cy="22880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35193" y="466876"/>
            <a:ext cx="1722218" cy="5262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25810" y="3275548"/>
            <a:ext cx="466632" cy="4666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05804" y="2699004"/>
            <a:ext cx="472224" cy="4722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25810" y="3867178"/>
            <a:ext cx="466632" cy="4666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25810" y="4466023"/>
            <a:ext cx="475013" cy="4750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796147" y="7774603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5953">
            <a:off x="4612084" y="3810406"/>
            <a:ext cx="16483819" cy="530606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74794" y="549100"/>
            <a:ext cx="5465573" cy="4948123"/>
            <a:chOff x="0" y="0"/>
            <a:chExt cx="5580380" cy="5052060"/>
          </a:xfrm>
        </p:grpSpPr>
        <p:sp>
          <p:nvSpPr>
            <p:cNvPr id="4" name="Freeform 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3"/>
              <a:stretch>
                <a:fillRect l="-17956" t="-4" r="-17934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538117"/>
            <a:ext cx="7757636" cy="49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Napiszmy te funkcje, które użyją runCmd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23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5697" y="1028700"/>
            <a:ext cx="1631967" cy="4986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028700"/>
            <a:ext cx="7870381" cy="88398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816971" y="7814840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65446" y="502467"/>
            <a:ext cx="1722218" cy="5262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524113">
            <a:off x="1879134" y="-2925764"/>
            <a:ext cx="21853999" cy="73907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6809" y="2127280"/>
            <a:ext cx="8563892" cy="341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</a:rPr>
              <a:t>Po skonfigurowaniu odpowiednio pliku scripts/release.js wywołujemy komendę</a:t>
            </a:r>
          </a:p>
          <a:p>
            <a:pPr>
              <a:lnSpc>
                <a:spcPts val="3899"/>
              </a:lnSpc>
            </a:pPr>
            <a:endParaRPr lang="en-US" sz="3000" spc="-60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899"/>
              </a:lnSpc>
            </a:pPr>
            <a:endParaRPr lang="en-US" sz="3000" spc="-60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endParaRPr lang="en-US" sz="3000" spc="-60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</a:rPr>
              <a:t>Teraz aplikacja powinna przejść testy pozytywnie i zostać wrzucona na dany serwer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24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6809" y="3243445"/>
            <a:ext cx="3746047" cy="7957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6809" y="5641492"/>
            <a:ext cx="12945677" cy="361680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816971" y="7814840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908113">
            <a:off x="-2381918" y="5961235"/>
            <a:ext cx="25749426" cy="82886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7948349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25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44777" y="361549"/>
            <a:ext cx="7713341" cy="5657850"/>
            <a:chOff x="0" y="0"/>
            <a:chExt cx="4198620" cy="3079750"/>
          </a:xfrm>
        </p:grpSpPr>
        <p:sp>
          <p:nvSpPr>
            <p:cNvPr id="7" name="Freeform 7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3"/>
              <a:stretch>
                <a:fillRect l="-130" t="-1216" r="-90" b="-125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22585" y="2959037"/>
            <a:ext cx="7874075" cy="1271259"/>
            <a:chOff x="0" y="0"/>
            <a:chExt cx="10498766" cy="1695012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10498766" cy="495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368">
                  <a:solidFill>
                    <a:srgbClr val="57FFDC"/>
                  </a:solidFill>
                  <a:latin typeface="HK Grotesk Bold"/>
                </a:rPr>
                <a:t>HOSTED CONTINUOUS INTEGRATION ENVIRONMENT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3209"/>
              <a:ext cx="10498766" cy="1011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368" spc="-47">
                  <a:solidFill>
                    <a:srgbClr val="FFFFFF"/>
                  </a:solidFill>
                  <a:latin typeface="HK Grotesk Light"/>
                </a:rPr>
                <a:t>Easily sync your projects with Travis CI and you’ll be testing your code in minutes!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2585" y="1524563"/>
            <a:ext cx="6819900" cy="114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Travis CI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729746" y="8661187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8678753" cy="2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Ponieważ zrobiliśmy push do github, skorzystajmy z tego i skonfigurujmy travis za pomocą konta github.</a:t>
            </a: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Przechodzimy do strony i aktywujemy nasze repozytorium gtihub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421215" y="7178724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26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392606">
            <a:off x="7904132" y="2077773"/>
            <a:ext cx="14662108" cy="44654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33706"/>
            <a:ext cx="8897527" cy="52591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01336" y="7898122"/>
            <a:ext cx="413385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85293">
            <a:off x="3543253" y="-1086754"/>
            <a:ext cx="21014949" cy="67646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100709" y="7862262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27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334707" y="-2379528"/>
            <a:ext cx="7056295" cy="6388243"/>
            <a:chOff x="0" y="0"/>
            <a:chExt cx="5580380" cy="5052060"/>
          </a:xfrm>
        </p:grpSpPr>
        <p:sp>
          <p:nvSpPr>
            <p:cNvPr id="7" name="Freeform 7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3"/>
              <a:stretch>
                <a:fillRect l="-38034" t="-4" r="-1907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354806" y="5382847"/>
            <a:ext cx="6323030" cy="7033272"/>
            <a:chOff x="687070" y="247650"/>
            <a:chExt cx="11148060" cy="12400280"/>
          </a:xfrm>
        </p:grpSpPr>
        <p:sp>
          <p:nvSpPr>
            <p:cNvPr id="9" name="Freeform 9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4"/>
              <a:stretch>
                <a:fillRect l="2240" t="814" r="-73910" b="-383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25817" y="6837513"/>
            <a:ext cx="9928989" cy="292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Możesz wyświetlić swój token surge, wpisując 'surge token' w swoim terminalu. Ponieważ używamy surge do wdrażania, powinniśmy go również załadować do naszych devDependencies w package.json.</a:t>
            </a: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Uruchom   pm       install surge --save-dev,, aby go dodać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t="4233"/>
          <a:stretch>
            <a:fillRect/>
          </a:stretch>
        </p:blipFill>
        <p:spPr>
          <a:xfrm>
            <a:off x="2680494" y="9373304"/>
            <a:ext cx="4397432" cy="36205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40470" y="9373304"/>
            <a:ext cx="540025" cy="3600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5817" y="3648043"/>
            <a:ext cx="9807156" cy="2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W obszarze zmiennych środowiskowych utwórz zmienną o nazwie SURGE_LOGIN i ustaw ją na adres e-mail używany w Surge.</a:t>
            </a: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Następnie dodaj kolejną zmienną o nazwie SURGE_TOKEN i ustaw ją na swój token Surge.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5817" y="328842"/>
            <a:ext cx="7656490" cy="2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</a:rPr>
              <a:t>Aby umożliwić Travis CI automatyczne logowanie się podczas wdrażania, musimy </a:t>
            </a:r>
          </a:p>
          <a:p>
            <a:pPr>
              <a:lnSpc>
                <a:spcPts val="3899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</a:rPr>
              <a:t>dodać zmienne środowiskowe </a:t>
            </a:r>
          </a:p>
          <a:p>
            <a:pPr>
              <a:lnSpc>
                <a:spcPts val="3899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</a:rPr>
              <a:t>SURGE_LOGIN i SURGE_TOKEN.</a:t>
            </a:r>
          </a:p>
          <a:p>
            <a:pPr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HK Grotesk Light"/>
              </a:rPr>
              <a:t>Otwórz menu "Więcej opcji", dalej Ustawienia.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t="5525" b="5525"/>
          <a:stretch>
            <a:fillRect/>
          </a:stretch>
        </p:blipFill>
        <p:spPr>
          <a:xfrm>
            <a:off x="425817" y="1767483"/>
            <a:ext cx="2455652" cy="52807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69579" y="1756597"/>
            <a:ext cx="2724727" cy="53895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 t="5525" b="5525"/>
          <a:stretch>
            <a:fillRect/>
          </a:stretch>
        </p:blipFill>
        <p:spPr>
          <a:xfrm>
            <a:off x="1554966" y="4148661"/>
            <a:ext cx="2455652" cy="52807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r="2716"/>
          <a:stretch>
            <a:fillRect/>
          </a:stretch>
        </p:blipFill>
        <p:spPr>
          <a:xfrm>
            <a:off x="7077926" y="5113369"/>
            <a:ext cx="2650719" cy="53895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383727" y="8573959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2926">
            <a:off x="1532728" y="-1750748"/>
            <a:ext cx="21853999" cy="739075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348682" y="-1764104"/>
            <a:ext cx="15115697" cy="6533633"/>
            <a:chOff x="0" y="0"/>
            <a:chExt cx="12407900" cy="5363210"/>
          </a:xfrm>
        </p:grpSpPr>
        <p:sp>
          <p:nvSpPr>
            <p:cNvPr id="4" name="Freeform 4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3"/>
              <a:stretch>
                <a:fillRect l="2" t="-25882" r="-4" b="-2826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6" name="AutoShape 6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28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60742" y="5778483"/>
            <a:ext cx="10931106" cy="2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Musimy skonfigurować travis, aby uruchamiał nasze skrypty testowe, a następnie wdrażał naszą aplikację.</a:t>
            </a:r>
          </a:p>
          <a:p>
            <a:pPr>
              <a:lnSpc>
                <a:spcPts val="3900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Aby skonfigurować travis, musimy utworzyć plik        .travis.ym  w katalogu głównym naszej aplikacji.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1018"/>
          <a:stretch>
            <a:fillRect/>
          </a:stretch>
        </p:blipFill>
        <p:spPr>
          <a:xfrm>
            <a:off x="8922632" y="7287498"/>
            <a:ext cx="2281243" cy="5227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0742" y="8491428"/>
            <a:ext cx="3348051" cy="7668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308343" y="7898122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8350" y="2183883"/>
            <a:ext cx="10689296" cy="48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Dodajmy następującą treść, aby ustawić język w node v. 10.15.0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624138" y="7181291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29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461512">
            <a:off x="8601563" y="92778"/>
            <a:ext cx="14662108" cy="44654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350" y="2901429"/>
            <a:ext cx="4826216" cy="16026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8350" y="6403992"/>
            <a:ext cx="9936478" cy="18170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8350" y="5007310"/>
            <a:ext cx="8530738" cy="97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Teraz musimy dodać plik      .travis.yml  do git i przesłać zmiany repo do github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815" b="815"/>
          <a:stretch>
            <a:fillRect/>
          </a:stretch>
        </p:blipFill>
        <p:spPr>
          <a:xfrm>
            <a:off x="4838683" y="5045410"/>
            <a:ext cx="2208426" cy="4927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68350" y="8573515"/>
            <a:ext cx="8530738" cy="97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Teraz travis wykona nasze testy w oparciu o domyślny skrypt testu npm.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66942" y="7895555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496555">
            <a:off x="5182433" y="3446644"/>
            <a:ext cx="16873394" cy="612828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42343" y="7183858"/>
            <a:ext cx="616957" cy="2076724"/>
            <a:chOff x="0" y="0"/>
            <a:chExt cx="822610" cy="2768965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1316" y="2063832"/>
            <a:ext cx="9995925" cy="260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3182" spc="-63">
                <a:solidFill>
                  <a:srgbClr val="FFFFFF"/>
                </a:solidFill>
                <a:latin typeface="HK Grotesk Light"/>
              </a:rPr>
              <a:t>Ostatnio używany Webpack zajmuje się build'owaniem i spakowaniem całej naszej aplikacji, w celu wrzucenia na chmurę i jej poprawnego działania.</a:t>
            </a:r>
          </a:p>
          <a:p>
            <a:pPr>
              <a:lnSpc>
                <a:spcPts val="4137"/>
              </a:lnSpc>
            </a:pPr>
            <a:r>
              <a:rPr lang="en-US" sz="3182" spc="-63">
                <a:solidFill>
                  <a:srgbClr val="FFFFFF"/>
                </a:solidFill>
                <a:latin typeface="HK Grotesk Light"/>
              </a:rPr>
              <a:t>Obejmuje to wszelkie tokeny klienta i naszą konfigurację produkcyjną.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1316" y="5135213"/>
            <a:ext cx="8084990" cy="376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9"/>
              </a:lnSpc>
            </a:pPr>
            <a:r>
              <a:rPr lang="en-US" sz="3292" spc="-65">
                <a:solidFill>
                  <a:srgbClr val="FFFFFF"/>
                </a:solidFill>
                <a:latin typeface="HK Grotesk Light"/>
              </a:rPr>
              <a:t>Jedyne co potrzebujemy do wysłania na zdalny serwer to zawartość pakietu dystrybucyjnego Webpack, czyli katalog build.</a:t>
            </a:r>
          </a:p>
          <a:p>
            <a:pPr>
              <a:lnSpc>
                <a:spcPts val="4279"/>
              </a:lnSpc>
            </a:pPr>
            <a:endParaRPr lang="en-US" sz="3292" spc="-65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4279"/>
              </a:lnSpc>
            </a:pPr>
            <a:r>
              <a:rPr lang="en-US" sz="3292" spc="-65">
                <a:solidFill>
                  <a:srgbClr val="FFFFFF"/>
                </a:solidFill>
                <a:latin typeface="HK Grotesk Light"/>
              </a:rPr>
              <a:t>Pakujemy naszą aplikację komendą npm run build w terminalu.</a:t>
            </a:r>
          </a:p>
          <a:p>
            <a:pPr>
              <a:lnSpc>
                <a:spcPts val="4279"/>
              </a:lnSpc>
            </a:pPr>
            <a:endParaRPr lang="en-US" sz="3292" spc="-65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7192" r="7211" b="7192"/>
          <a:stretch>
            <a:fillRect/>
          </a:stretch>
        </p:blipFill>
        <p:spPr>
          <a:xfrm>
            <a:off x="1311316" y="8492457"/>
            <a:ext cx="3623978" cy="9378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11316" y="652775"/>
            <a:ext cx="6788617" cy="114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Build aplikacji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98767" y="891906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-7387347" y="-2702776"/>
            <a:ext cx="17016201" cy="6180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961812">
            <a:off x="5948320" y="5736513"/>
            <a:ext cx="17016201" cy="61801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84960" y="7183858"/>
            <a:ext cx="616957" cy="2079576"/>
            <a:chOff x="0" y="0"/>
            <a:chExt cx="822610" cy="2772768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30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44508" y="6888635"/>
            <a:ext cx="1770940" cy="1770940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4497" y="7028625"/>
            <a:ext cx="1490962" cy="149096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784" y="990600"/>
            <a:ext cx="8530738" cy="536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Chcemy, aby travis wdrożył dla nas naszą aplikację. Ponieważ mamy już skrypt scripts/deploy.     sh, który wdroży naszą aplikację, możemy użyć tego do wdrożenia z travis - dodajemy deploy key do .travis.yml    . , aby travis uruchomił nasz skrypt deploy.sh.</a:t>
            </a:r>
          </a:p>
          <a:p>
            <a:pPr>
              <a:lnSpc>
                <a:spcPts val="3899"/>
              </a:lnSpc>
            </a:pPr>
            <a:endParaRPr lang="en-US" sz="2999" spc="-5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899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Musimy również zbudować naszą aplikację przed wdrożeniem, stąd before_deploy.</a:t>
            </a: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Zaktualizujmy konfigurację yml, (aby nakazała uruchomienie naszego skryptu wdrażania):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00655" y="1028700"/>
            <a:ext cx="6858645" cy="5103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81700" y="4948010"/>
            <a:ext cx="2483154" cy="40267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t="815" b="815"/>
          <a:stretch>
            <a:fillRect/>
          </a:stretch>
        </p:blipFill>
        <p:spPr>
          <a:xfrm>
            <a:off x="1416784" y="2948525"/>
            <a:ext cx="2208426" cy="49271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561229" y="1522635"/>
            <a:ext cx="3215853" cy="43334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 l="4382" r="4382"/>
          <a:stretch>
            <a:fillRect/>
          </a:stretch>
        </p:blipFill>
        <p:spPr>
          <a:xfrm>
            <a:off x="6091363" y="2526379"/>
            <a:ext cx="1178083" cy="42214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1682040" y="7849487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17448">
            <a:off x="-380081" y="2017928"/>
            <a:ext cx="19048162" cy="61315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442141"/>
            <a:ext cx="15463554" cy="182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7"/>
              </a:lnSpc>
            </a:pPr>
            <a:r>
              <a:rPr lang="en-US" sz="3759" spc="-75">
                <a:solidFill>
                  <a:srgbClr val="FFFFFF"/>
                </a:solidFill>
                <a:latin typeface="HK Grotesk Light"/>
              </a:rPr>
              <a:t>Następnym razem, gdy będziemy push'ować - travis przejmie kontrolę i zrobi push do surge (lub gdziekolwiek  skrypty w deploy.sh każą mu się wdrożyć).</a:t>
            </a:r>
          </a:p>
          <a:p>
            <a:pPr>
              <a:lnSpc>
                <a:spcPts val="4887"/>
              </a:lnSpc>
            </a:pPr>
            <a:endParaRPr lang="en-US" sz="3759" spc="-75">
              <a:solidFill>
                <a:srgbClr val="FFFFFF"/>
              </a:solidFill>
              <a:latin typeface="HK Grotesk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31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220200"/>
            <a:ext cx="15170688" cy="97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FFFFFF"/>
                </a:solidFill>
                <a:latin typeface="HK Grotesk Light"/>
              </a:rPr>
              <a:t>Aby zrobić deployment na stronach github, musimy dodać token do skryptu - pomocny link:</a:t>
            </a:r>
          </a:p>
          <a:p>
            <a:pPr>
              <a:lnSpc>
                <a:spcPts val="3900"/>
              </a:lnSpc>
            </a:pPr>
            <a:r>
              <a:rPr lang="en-US" sz="2999" spc="-59">
                <a:solidFill>
                  <a:srgbClr val="0097EE"/>
                </a:solidFill>
                <a:latin typeface="HK Grotesk Light"/>
              </a:rPr>
              <a:t>https://gist.github.com/domenic/ec8b0fc8ab45f39403dd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32514" y="2099784"/>
            <a:ext cx="4058808" cy="5469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590475"/>
            <a:ext cx="6628517" cy="69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7"/>
              </a:lnSpc>
            </a:pPr>
            <a:r>
              <a:rPr lang="en-US" sz="4351">
                <a:solidFill>
                  <a:srgbClr val="57FFDC"/>
                </a:solidFill>
                <a:latin typeface="HK Grotesk Bold"/>
              </a:rPr>
              <a:t>DONE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26681"/>
            <a:ext cx="5146497" cy="4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2625">
                <a:solidFill>
                  <a:srgbClr val="57FFDC"/>
                </a:solidFill>
                <a:latin typeface="HK Grotesk Bold"/>
              </a:rPr>
              <a:t>DANE DO UWIERZYTELNIENIA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91322" y="7895555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92178">
            <a:off x="-3184334" y="-1644671"/>
            <a:ext cx="11135343" cy="3391383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979403" y="1028700"/>
            <a:ext cx="52381" cy="8229600"/>
          </a:xfrm>
          <a:prstGeom prst="rect">
            <a:avLst/>
          </a:prstGeom>
          <a:solidFill>
            <a:srgbClr val="57FFDC"/>
          </a:solidFill>
        </p:spPr>
      </p:sp>
      <p:grpSp>
        <p:nvGrpSpPr>
          <p:cNvPr id="5" name="Group 5"/>
          <p:cNvGrpSpPr/>
          <p:nvPr/>
        </p:nvGrpSpPr>
        <p:grpSpPr>
          <a:xfrm>
            <a:off x="6984647" y="986493"/>
            <a:ext cx="10958672" cy="1578491"/>
            <a:chOff x="0" y="0"/>
            <a:chExt cx="14611562" cy="2104655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4611562" cy="129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HTTPS://LEVELUP.GITCONNECTED.COM/HOW-TO-DEPLOY-REACT-APP-TO-PRODUCTION-B79645CB12E9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15018"/>
              <a:ext cx="14611562" cy="58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deploying React App to Heroku, now.sh, and surge.sh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84647" y="4539214"/>
            <a:ext cx="11039144" cy="1578491"/>
            <a:chOff x="0" y="0"/>
            <a:chExt cx="14718859" cy="2104655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14718859" cy="129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HTTPS://WWW.NETLIFY.COM/BLOG/2016/07/22/DEPLOY-REACT-APPS-IN-LESS-THAN-30-SECONDS/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5018"/>
              <a:ext cx="14718859" cy="58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Deploy your react app in 3 minutes with surge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84647" y="8291050"/>
            <a:ext cx="11039144" cy="1578491"/>
            <a:chOff x="0" y="0"/>
            <a:chExt cx="14718859" cy="210465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14718859" cy="129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HTTPS://BULLDOGJOB.PL/NEWS/747-GITHUB-PAGES-I-REACT-JAK-STWORZYC-W-TEN-SPOSOB-STRONE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15018"/>
              <a:ext cx="14718859" cy="58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820634" y="1405820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820634" y="3182180"/>
            <a:ext cx="369918" cy="369918"/>
            <a:chOff x="6705600" y="1371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820634" y="4958541"/>
            <a:ext cx="369918" cy="369918"/>
            <a:chOff x="6705600" y="1371600"/>
            <a:chExt cx="10972800" cy="10972800"/>
          </a:xfrm>
        </p:grpSpPr>
        <p:sp>
          <p:nvSpPr>
            <p:cNvPr id="19" name="Freeform 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820634" y="6734901"/>
            <a:ext cx="369918" cy="369918"/>
            <a:chOff x="6705600" y="1371600"/>
            <a:chExt cx="10972800" cy="10972800"/>
          </a:xfrm>
        </p:grpSpPr>
        <p:sp>
          <p:nvSpPr>
            <p:cNvPr id="21" name="Freeform 2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820634" y="8511262"/>
            <a:ext cx="369918" cy="369918"/>
            <a:chOff x="6705600" y="1371600"/>
            <a:chExt cx="10972800" cy="10972800"/>
          </a:xfrm>
        </p:grpSpPr>
        <p:sp>
          <p:nvSpPr>
            <p:cNvPr id="23" name="Freeform 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448474" y="3580674"/>
            <a:ext cx="5036792" cy="261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5"/>
              </a:lnSpc>
            </a:pPr>
            <a:r>
              <a:rPr lang="en-US" sz="4635" spc="-139">
                <a:solidFill>
                  <a:srgbClr val="FFFFFF"/>
                </a:solidFill>
                <a:latin typeface="HK Grotesk Bold"/>
              </a:rPr>
              <a:t>Linki z poradnikami krok po kroku wrzucania aplikacji react na hosting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984647" y="2973554"/>
            <a:ext cx="10958672" cy="1087908"/>
            <a:chOff x="0" y="0"/>
            <a:chExt cx="14611562" cy="145054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14611562" cy="641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DEPLOY REACT APPS ON NETLIFY IN LESS THAN 30 SECONDS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60907"/>
              <a:ext cx="14611562" cy="58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Deploy React Apps on Netlify in less than 30 Seconds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984647" y="6410227"/>
            <a:ext cx="10958672" cy="98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"/>
              </a:rPr>
              <a:t>HTTPS://MEDIUM.COM/@VINICIUSGULARTE/DEPLOY-YOUR-REACT-APP-IN-3-MINUTES-WITH-SURGE-11BEBE96B871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4960" y="8921341"/>
            <a:ext cx="616957" cy="34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32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1682040" y="7839491"/>
            <a:ext cx="5334000" cy="6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CONTINUOUS</a:t>
            </a:r>
          </a:p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INTEGRATION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14912">
            <a:off x="-1823167" y="2114858"/>
            <a:ext cx="23231201" cy="74780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30652" y="7061766"/>
            <a:ext cx="1928648" cy="2079576"/>
            <a:chOff x="0" y="0"/>
            <a:chExt cx="2571531" cy="2772768"/>
          </a:xfrm>
        </p:grpSpPr>
        <p:sp>
          <p:nvSpPr>
            <p:cNvPr id="4" name="AutoShape 4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2571531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33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2897" y="4030293"/>
            <a:ext cx="1919411" cy="172507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628378" y="1250778"/>
            <a:ext cx="12250248" cy="2299046"/>
            <a:chOff x="0" y="0"/>
            <a:chExt cx="16333664" cy="3065395"/>
          </a:xfrm>
        </p:grpSpPr>
        <p:sp>
          <p:nvSpPr>
            <p:cNvPr id="8" name="TextBox 8"/>
            <p:cNvSpPr txBox="1"/>
            <p:nvPr/>
          </p:nvSpPr>
          <p:spPr>
            <a:xfrm>
              <a:off x="0" y="-228600"/>
              <a:ext cx="16333664" cy="2125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128"/>
                </a:lnSpc>
              </a:pPr>
              <a:r>
                <a:rPr lang="en-US" sz="9377" spc="-281">
                  <a:solidFill>
                    <a:srgbClr val="57FFDC"/>
                  </a:solidFill>
                  <a:latin typeface="HK Grotesk Bold"/>
                </a:rPr>
                <a:t>Summary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66828"/>
              <a:ext cx="9160942" cy="59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9"/>
                </a:lnSpc>
              </a:pPr>
              <a:r>
                <a:rPr lang="en-US" sz="3125">
                  <a:solidFill>
                    <a:srgbClr val="57FFDC"/>
                  </a:solidFill>
                  <a:latin typeface="HK Grotesk Light"/>
                </a:rPr>
                <a:t>30 DZIEŃ REACT'A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164058">
            <a:off x="-10041290" y="443352"/>
            <a:ext cx="19036434" cy="643788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053930">
            <a:off x="13590313" y="-2634777"/>
            <a:ext cx="7834590" cy="6843818"/>
            <a:chOff x="0" y="0"/>
            <a:chExt cx="5975350" cy="5219700"/>
          </a:xfrm>
        </p:grpSpPr>
        <p:sp>
          <p:nvSpPr>
            <p:cNvPr id="4" name="Freeform 4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3"/>
              <a:stretch>
                <a:fillRect l="-49479" t="-3977" r="-2698" b="-12088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816953">
            <a:off x="2241799" y="9034048"/>
            <a:ext cx="20204279" cy="683283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506662" y="6323215"/>
            <a:ext cx="616957" cy="2079576"/>
            <a:chOff x="0" y="0"/>
            <a:chExt cx="822610" cy="2772768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34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10747" y="1732481"/>
            <a:ext cx="12864671" cy="830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1. JSX and what it is, from the ground up.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2. Building components a. Static b. Data-driven components c. Stateful and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stateless components d. Pure components e. The inherent tree-based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structure of the virtual DOM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3. The React component lifecycle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4. How to build reusable and self-documenting components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5. How to make our components stylish using native React proptypes as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well as third party libraries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6. Adding interaction to our components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7. How to use create-react-app to bootstrap our apps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8. How to integrate data from an API server, including a look at promises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9. We worked through the Flux architecture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10. Integrated Redux in our application, including how middleware works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11. We integrated testing strategies in our app a. Unit testing b. End-to-end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testing c. Functional testing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12. We discussed deployment and extending our application to support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multi-environment deployments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13. We added continuous integration in our deployment chain.</a:t>
            </a:r>
          </a:p>
          <a:p>
            <a:pPr algn="ctr">
              <a:lnSpc>
                <a:spcPts val="3288"/>
              </a:lnSpc>
            </a:pPr>
            <a:r>
              <a:rPr lang="en-US" sz="2529" spc="-50">
                <a:solidFill>
                  <a:srgbClr val="FFFFFF"/>
                </a:solidFill>
                <a:latin typeface="HK Grotesk Light"/>
              </a:rPr>
              <a:t>14. Client-side routing</a:t>
            </a:r>
          </a:p>
          <a:p>
            <a:pPr algn="ctr">
              <a:lnSpc>
                <a:spcPts val="3288"/>
              </a:lnSpc>
            </a:pPr>
            <a:endParaRPr lang="en-US" sz="2529" spc="-5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56694" y="7301585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SUMMARY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47222" y="1028700"/>
            <a:ext cx="11467785" cy="866477"/>
            <a:chOff x="0" y="0"/>
            <a:chExt cx="15290380" cy="115530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15290380" cy="80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47"/>
                </a:lnSpc>
              </a:pPr>
              <a:r>
                <a:rPr lang="en-US" sz="3534" spc="-106">
                  <a:solidFill>
                    <a:srgbClr val="57FFDC"/>
                  </a:solidFill>
                  <a:latin typeface="HK Grotesk Bold"/>
                </a:rPr>
                <a:t>The high-level topics we discussed in our first 30 days: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18942"/>
              <a:ext cx="8575803" cy="23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0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-9534961" y="-1013969"/>
            <a:ext cx="17016201" cy="6180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072054">
            <a:off x="7020126" y="6825900"/>
            <a:ext cx="17016201" cy="61801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62188" y="302455"/>
            <a:ext cx="9453380" cy="96820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12132">
            <a:off x="-2055851" y="-1360773"/>
            <a:ext cx="11615086" cy="353749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601844" y="597912"/>
            <a:ext cx="93843" cy="9159159"/>
          </a:xfrm>
          <a:prstGeom prst="rect">
            <a:avLst/>
          </a:prstGeom>
          <a:solidFill>
            <a:srgbClr val="57FFDC"/>
          </a:solidFill>
        </p:spPr>
      </p:sp>
      <p:sp>
        <p:nvSpPr>
          <p:cNvPr id="5" name="TextBox 5"/>
          <p:cNvSpPr txBox="1"/>
          <p:nvPr/>
        </p:nvSpPr>
        <p:spPr>
          <a:xfrm>
            <a:off x="2309667" y="2085987"/>
            <a:ext cx="6055424" cy="408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5"/>
              </a:lnSpc>
            </a:pPr>
            <a:r>
              <a:rPr lang="en-US" sz="7256" spc="-217">
                <a:solidFill>
                  <a:srgbClr val="FFFFFF"/>
                </a:solidFill>
                <a:latin typeface="HK Grotesk Bold"/>
              </a:rPr>
              <a:t>Przykładowe strony umożliwiające hosting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72071" y="924380"/>
            <a:ext cx="7025313" cy="941788"/>
            <a:chOff x="0" y="0"/>
            <a:chExt cx="9367083" cy="12557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SURGE.SH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72071" y="2375777"/>
            <a:ext cx="7025313" cy="941788"/>
            <a:chOff x="0" y="0"/>
            <a:chExt cx="9367083" cy="1255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PAGES.GITHUB.COM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2071" y="3839809"/>
            <a:ext cx="7025313" cy="941788"/>
            <a:chOff x="0" y="0"/>
            <a:chExt cx="9367083" cy="125571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WWW.HEROKU.COM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72071" y="5226921"/>
            <a:ext cx="7025313" cy="941788"/>
            <a:chOff x="0" y="0"/>
            <a:chExt cx="9367083" cy="12557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AWS.AMAZON.COM/S3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72071" y="6453917"/>
            <a:ext cx="7025313" cy="941788"/>
            <a:chOff x="0" y="0"/>
            <a:chExt cx="9367083" cy="125571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GETFORGE.COM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4960" y="8921341"/>
            <a:ext cx="616957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9667" y="8897948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64400" y="924380"/>
            <a:ext cx="320234" cy="320234"/>
            <a:chOff x="6705600" y="1371600"/>
            <a:chExt cx="10972800" cy="10972800"/>
          </a:xfrm>
        </p:grpSpPr>
        <p:sp>
          <p:nvSpPr>
            <p:cNvPr id="24" name="Freeform 2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480495" y="2375777"/>
            <a:ext cx="320234" cy="320234"/>
            <a:chOff x="6705600" y="1371600"/>
            <a:chExt cx="10972800" cy="10972800"/>
          </a:xfrm>
        </p:grpSpPr>
        <p:sp>
          <p:nvSpPr>
            <p:cNvPr id="26" name="Freeform 2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480495" y="3839809"/>
            <a:ext cx="320234" cy="320234"/>
            <a:chOff x="6705600" y="1371600"/>
            <a:chExt cx="10972800" cy="10972800"/>
          </a:xfrm>
        </p:grpSpPr>
        <p:sp>
          <p:nvSpPr>
            <p:cNvPr id="28" name="Freeform 2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9480495" y="5226921"/>
            <a:ext cx="320234" cy="320234"/>
            <a:chOff x="6705600" y="1371600"/>
            <a:chExt cx="10972800" cy="10972800"/>
          </a:xfrm>
        </p:grpSpPr>
        <p:sp>
          <p:nvSpPr>
            <p:cNvPr id="30" name="Freeform 3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480495" y="6453917"/>
            <a:ext cx="320234" cy="320234"/>
            <a:chOff x="6705600" y="1371600"/>
            <a:chExt cx="10972800" cy="10972800"/>
          </a:xfrm>
        </p:grpSpPr>
        <p:sp>
          <p:nvSpPr>
            <p:cNvPr id="32" name="Freeform 3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9480495" y="7764669"/>
            <a:ext cx="320234" cy="320234"/>
            <a:chOff x="6705600" y="1371600"/>
            <a:chExt cx="10972800" cy="10972800"/>
          </a:xfrm>
        </p:grpSpPr>
        <p:sp>
          <p:nvSpPr>
            <p:cNvPr id="34" name="Freeform 3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9488649" y="9009210"/>
            <a:ext cx="320234" cy="320234"/>
            <a:chOff x="6705600" y="1371600"/>
            <a:chExt cx="10972800" cy="10972800"/>
          </a:xfrm>
        </p:grpSpPr>
        <p:sp>
          <p:nvSpPr>
            <p:cNvPr id="36" name="Freeform 3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0472071" y="7764669"/>
            <a:ext cx="7025313" cy="941788"/>
            <a:chOff x="0" y="0"/>
            <a:chExt cx="9367083" cy="1255718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APP.NETLIFY.COM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72071" y="9009210"/>
            <a:ext cx="7025313" cy="941788"/>
            <a:chOff x="0" y="0"/>
            <a:chExt cx="9367083" cy="1255718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28575"/>
              <a:ext cx="9367083" cy="55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6"/>
                </a:lnSpc>
              </a:pPr>
              <a:r>
                <a:rPr lang="en-US" sz="2597">
                  <a:solidFill>
                    <a:srgbClr val="57FFDC"/>
                  </a:solidFill>
                  <a:latin typeface="HK Grotesk Bold"/>
                </a:rPr>
                <a:t>WWW.PANCAKE.IO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741438"/>
              <a:ext cx="9367083" cy="514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1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309667" y="7288485"/>
            <a:ext cx="5106202" cy="94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</a:pPr>
            <a:r>
              <a:rPr lang="en-US" sz="2921" spc="-58">
                <a:solidFill>
                  <a:srgbClr val="FFFFFF"/>
                </a:solidFill>
                <a:latin typeface="HK Grotesk Light"/>
              </a:rPr>
              <a:t>My skupimy się na Surge, Github pages oraz Heroku.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970" y="2288551"/>
            <a:ext cx="6505359" cy="6679021"/>
            <a:chOff x="0" y="0"/>
            <a:chExt cx="8673813" cy="8905361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8673813" cy="2746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r>
                <a:rPr lang="en-US" sz="3166" spc="-63">
                  <a:solidFill>
                    <a:srgbClr val="FFFFFF"/>
                  </a:solidFill>
                  <a:latin typeface="HK Grotesk Light"/>
                </a:rPr>
                <a:t>Surge is a static web publishing for Front-End Developers and permitted you publish your project without leaving the command line.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67207"/>
              <a:ext cx="8673813" cy="67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r>
                <a:rPr lang="en-US" sz="3166">
                  <a:solidFill>
                    <a:srgbClr val="57FFDC"/>
                  </a:solidFill>
                  <a:latin typeface="HK Grotesk Bold Bold"/>
                </a:rPr>
                <a:t>INSTALLATION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06178"/>
              <a:ext cx="8673813" cy="67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r>
                <a:rPr lang="en-US" sz="3166" spc="-63">
                  <a:solidFill>
                    <a:srgbClr val="FFFFFF"/>
                  </a:solidFill>
                  <a:latin typeface="HK Grotesk Light"/>
                </a:rPr>
                <a:t>Instalujemy surge komendą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74929"/>
              <a:ext cx="8673813" cy="2730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endParaRPr/>
            </a:p>
            <a:p>
              <a:pPr>
                <a:lnSpc>
                  <a:spcPts val="4116"/>
                </a:lnSpc>
              </a:pPr>
              <a:r>
                <a:rPr lang="en-US" sz="3166" spc="-63">
                  <a:solidFill>
                    <a:srgbClr val="FFFFFF"/>
                  </a:solidFill>
                  <a:latin typeface="HK Grotesk Light"/>
                </a:rPr>
                <a:t>Musimy stworzyć/zalogować się na surge -&gt; wpisujemy w terminalu surge </a:t>
              </a:r>
            </a:p>
            <a:p>
              <a:pPr>
                <a:lnSpc>
                  <a:spcPts val="4116"/>
                </a:lnSpc>
              </a:pPr>
              <a:r>
                <a:rPr lang="en-US" sz="3166" spc="-63">
                  <a:solidFill>
                    <a:srgbClr val="FFFFFF"/>
                  </a:solidFill>
                  <a:latin typeface="HK Grotesk Light"/>
                </a:rPr>
                <a:t>i postępujemy według komunikatów.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642343" y="7183858"/>
            <a:ext cx="616957" cy="2076724"/>
            <a:chOff x="0" y="0"/>
            <a:chExt cx="822610" cy="2768965"/>
          </a:xfrm>
        </p:grpSpPr>
        <p:sp>
          <p:nvSpPr>
            <p:cNvPr id="8" name="AutoShape 8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5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5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28862">
            <a:off x="6168865" y="4811898"/>
            <a:ext cx="14662108" cy="446549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9978" y="5998335"/>
            <a:ext cx="4441969" cy="79684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r="18"/>
          <a:stretch>
            <a:fillRect/>
          </a:stretch>
        </p:blipFill>
        <p:spPr>
          <a:xfrm>
            <a:off x="6504558" y="7918034"/>
            <a:ext cx="1059544" cy="608371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870297" y="599512"/>
            <a:ext cx="8228058" cy="5657850"/>
            <a:chOff x="0" y="0"/>
            <a:chExt cx="6159500" cy="4235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5"/>
              <a:stretch>
                <a:fillRect l="-11122" r="-1112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666187"/>
            <a:ext cx="6819900" cy="114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Surge.sh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98767" y="8905647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648204">
            <a:off x="5191036" y="3517838"/>
            <a:ext cx="17016201" cy="61801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42343" y="7183858"/>
            <a:ext cx="616957" cy="2076724"/>
            <a:chOff x="0" y="0"/>
            <a:chExt cx="822610" cy="2768965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6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8552" y="316106"/>
            <a:ext cx="8081338" cy="274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1" spc="-67">
                <a:solidFill>
                  <a:srgbClr val="FFFFFF"/>
                </a:solidFill>
                <a:latin typeface="HK Grotesk Light"/>
              </a:rPr>
              <a:t>Po zalogowaniu przechodzimy w terminalu do naszego katalogu build</a:t>
            </a:r>
          </a:p>
          <a:p>
            <a:pPr>
              <a:lnSpc>
                <a:spcPts val="4383"/>
              </a:lnSpc>
            </a:pPr>
            <a:r>
              <a:rPr lang="en-US" sz="3371" spc="-67">
                <a:solidFill>
                  <a:srgbClr val="FFFFFF"/>
                </a:solidFill>
                <a:latin typeface="HK Grotesk Light"/>
              </a:rPr>
              <a:t>i wpisujemy komendę</a:t>
            </a:r>
          </a:p>
          <a:p>
            <a:pPr>
              <a:lnSpc>
                <a:spcPts val="4383"/>
              </a:lnSpc>
            </a:pPr>
            <a:endParaRPr lang="en-US" sz="3371" spc="-67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4383"/>
              </a:lnSpc>
            </a:pPr>
            <a:r>
              <a:rPr lang="en-US" sz="3371" spc="-67">
                <a:solidFill>
                  <a:srgbClr val="FFFFFF"/>
                </a:solidFill>
                <a:latin typeface="HK Grotesk Light"/>
              </a:rPr>
              <a:t>potrzebną do wrzucenia plików już na stronę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417" b="417"/>
          <a:stretch>
            <a:fillRect/>
          </a:stretch>
        </p:blipFill>
        <p:spPr>
          <a:xfrm>
            <a:off x="5246683" y="1350202"/>
            <a:ext cx="3209303" cy="70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8552" y="3447554"/>
            <a:ext cx="7446323" cy="408131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8552" y="7872359"/>
            <a:ext cx="8081338" cy="183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4"/>
              </a:lnSpc>
            </a:pPr>
            <a:r>
              <a:rPr lang="en-US" sz="3757" spc="-75">
                <a:solidFill>
                  <a:srgbClr val="FFFFFF"/>
                </a:solidFill>
                <a:latin typeface="HK Grotesk Light"/>
              </a:rPr>
              <a:t>Powinniśmy dostać wygenerwany link do strony z naszą aplikacją (lub możliwością wpisania własnej nazwy).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98767" y="891906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37386"/>
            <a:ext cx="6505359" cy="8951939"/>
            <a:chOff x="0" y="0"/>
            <a:chExt cx="8673813" cy="11935918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8673813" cy="67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00871"/>
              <a:ext cx="8673813" cy="6889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r>
                <a:rPr lang="en-US" sz="3166" spc="-63">
                  <a:solidFill>
                    <a:srgbClr val="FFFFFF"/>
                  </a:solidFill>
                  <a:latin typeface="HK Grotesk Light"/>
                </a:rPr>
                <a:t>Github pages to kolejna łatwa usługa do wdrażania naszych plików statycznych.</a:t>
              </a:r>
            </a:p>
            <a:p>
              <a:pPr>
                <a:lnSpc>
                  <a:spcPts val="4116"/>
                </a:lnSpc>
              </a:pPr>
              <a:endParaRPr lang="en-US" sz="3166" spc="-63">
                <a:solidFill>
                  <a:srgbClr val="FFFFFF"/>
                </a:solidFill>
                <a:latin typeface="HK Grotesk Light"/>
              </a:endParaRPr>
            </a:p>
            <a:p>
              <a:pPr>
                <a:lnSpc>
                  <a:spcPts val="4116"/>
                </a:lnSpc>
              </a:pPr>
              <a:endParaRPr lang="en-US" sz="3166" spc="-63">
                <a:solidFill>
                  <a:srgbClr val="FFFFFF"/>
                </a:solidFill>
                <a:latin typeface="HK Grotesk Light"/>
              </a:endParaRPr>
            </a:p>
            <a:p>
              <a:pPr>
                <a:lnSpc>
                  <a:spcPts val="4116"/>
                </a:lnSpc>
              </a:pPr>
              <a:r>
                <a:rPr lang="en-US" sz="3166" spc="-63">
                  <a:solidFill>
                    <a:srgbClr val="FFFFFF"/>
                  </a:solidFill>
                  <a:latin typeface="HK Grotesk Light"/>
                </a:rPr>
                <a:t>Musimy tylko posiadać konto github do hostowania naszych plików git, ale jest kolejnym łatwym w użyciu środowiskiem hostingowym dla aplikacji jednostronicowych.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49204"/>
              <a:ext cx="8673813" cy="67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188175"/>
              <a:ext cx="8673813" cy="67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321969"/>
              <a:ext cx="8673813" cy="67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260940"/>
              <a:ext cx="8673813" cy="67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42343" y="7183858"/>
            <a:ext cx="616957" cy="2079576"/>
            <a:chOff x="0" y="0"/>
            <a:chExt cx="822610" cy="2772768"/>
          </a:xfrm>
        </p:grpSpPr>
        <p:sp>
          <p:nvSpPr>
            <p:cNvPr id="10" name="AutoShape 10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7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28862">
            <a:off x="6088393" y="4951110"/>
            <a:ext cx="14662108" cy="4465495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604487" y="599512"/>
            <a:ext cx="7713341" cy="5657850"/>
            <a:chOff x="0" y="0"/>
            <a:chExt cx="4198620" cy="3079750"/>
          </a:xfrm>
        </p:grpSpPr>
        <p:sp>
          <p:nvSpPr>
            <p:cNvPr id="14" name="Freeform 14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3"/>
              <a:stretch>
                <a:fillRect l="-15248" r="-15208" b="-4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666187"/>
            <a:ext cx="6819900" cy="114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GitHub pages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98767" y="8905647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1817">
            <a:off x="-1397720" y="3919350"/>
            <a:ext cx="21853999" cy="7390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4960" y="7183858"/>
            <a:ext cx="616957" cy="2079576"/>
            <a:chOff x="0" y="0"/>
            <a:chExt cx="822610" cy="277276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8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74091"/>
            <a:ext cx="10331465" cy="111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9"/>
              </a:lnSpc>
            </a:pPr>
            <a:r>
              <a:rPr lang="en-US" sz="3438" spc="-68">
                <a:solidFill>
                  <a:srgbClr val="FFFFFF"/>
                </a:solidFill>
                <a:latin typeface="HK Grotesk Light"/>
              </a:rPr>
              <a:t>Jeśli nie mamy jeszcze repozytorium z naszą aplikacją, którą chcemy wrzucić na hosting - inicjujemy repo.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685388"/>
            <a:ext cx="5976062" cy="14658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b="2475"/>
          <a:stretch>
            <a:fillRect/>
          </a:stretch>
        </p:blipFill>
        <p:spPr>
          <a:xfrm>
            <a:off x="1028700" y="5386228"/>
            <a:ext cx="6123658" cy="52835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624257"/>
            <a:ext cx="10331465" cy="55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9"/>
              </a:lnSpc>
            </a:pPr>
            <a:r>
              <a:rPr lang="en-US" sz="3438" spc="-68">
                <a:solidFill>
                  <a:srgbClr val="FFFFFF"/>
                </a:solidFill>
                <a:latin typeface="HK Grotesk Light"/>
              </a:rPr>
              <a:t>W głównym katalogu dodajemy remote'a: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25450" y="1047750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230854">
            <a:off x="-678577" y="-1222004"/>
            <a:ext cx="25749426" cy="828862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65727" y="5143500"/>
            <a:ext cx="6323030" cy="7033272"/>
            <a:chOff x="687070" y="247650"/>
            <a:chExt cx="11148060" cy="12400280"/>
          </a:xfrm>
        </p:grpSpPr>
        <p:sp>
          <p:nvSpPr>
            <p:cNvPr id="4" name="Freeform 4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3"/>
              <a:stretch>
                <a:fillRect l="2240" t="814" r="-73910" b="-383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950821" y="7948349"/>
            <a:ext cx="616957" cy="2079576"/>
            <a:chOff x="0" y="0"/>
            <a:chExt cx="822610" cy="277276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62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9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0591" y="5430192"/>
            <a:ext cx="9245390" cy="261832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50591" y="3579737"/>
            <a:ext cx="11307050" cy="156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192" spc="-63">
                <a:solidFill>
                  <a:srgbClr val="FFFFFF"/>
                </a:solidFill>
                <a:latin typeface="HK Grotesk Light"/>
              </a:rPr>
              <a:t>Przechodzimy na branch gh-pages (github sam tworzy).</a:t>
            </a:r>
          </a:p>
          <a:p>
            <a:pPr>
              <a:lnSpc>
                <a:spcPts val="4150"/>
              </a:lnSpc>
            </a:pPr>
            <a:r>
              <a:rPr lang="en-US" sz="3192" spc="-63">
                <a:solidFill>
                  <a:srgbClr val="FFFFFF"/>
                </a:solidFill>
                <a:latin typeface="HK Grotesk Light"/>
              </a:rPr>
              <a:t>Możemy sprawdzić czy gałąź istnieje oraz pokazujemy gitowi, że głównym katalogiem na tym branchu jest katalog build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16334" y="8792497"/>
            <a:ext cx="4133850" cy="3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r>
              <a:rPr lang="en-US" sz="2400">
                <a:solidFill>
                  <a:srgbClr val="57FFDC"/>
                </a:solidFill>
                <a:latin typeface="HK Grotesk Bold"/>
              </a:rPr>
              <a:t>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1604</Words>
  <Application>Microsoft Office PowerPoint</Application>
  <PresentationFormat>Niestandardowy</PresentationFormat>
  <Paragraphs>268</Paragraphs>
  <Slides>35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2" baseType="lpstr">
      <vt:lpstr>HK Grotesk Light</vt:lpstr>
      <vt:lpstr>HK Grotesk Bold Bold</vt:lpstr>
      <vt:lpstr>Arial</vt:lpstr>
      <vt:lpstr>HK Grotesk Bold</vt:lpstr>
      <vt:lpstr>Calibri</vt:lpstr>
      <vt:lpstr>Arimo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Pozdro 600 na rejonie elo</dc:title>
  <cp:lastModifiedBy>Przemysław Dzienisiewicz</cp:lastModifiedBy>
  <cp:revision>2</cp:revision>
  <dcterms:created xsi:type="dcterms:W3CDTF">2006-08-16T00:00:00Z</dcterms:created>
  <dcterms:modified xsi:type="dcterms:W3CDTF">2020-05-21T22:47:20Z</dcterms:modified>
  <dc:identifier>DAD84r-rUbE</dc:identifier>
</cp:coreProperties>
</file>